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65" r:id="rId6"/>
    <p:sldId id="263" r:id="rId7"/>
    <p:sldId id="264" r:id="rId8"/>
    <p:sldId id="266" r:id="rId9"/>
    <p:sldId id="267" r:id="rId10"/>
    <p:sldId id="259" r:id="rId11"/>
    <p:sldId id="268" r:id="rId12"/>
    <p:sldId id="258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</p:embeddedFont>
    <p:embeddedFont>
      <p:font typeface="Montserrat Bold" panose="020B0604020202020204" charset="0"/>
      <p:regular r:id="rId20"/>
    </p:embeddedFont>
    <p:embeddedFont>
      <p:font typeface="Neue Machina Ultra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622" autoAdjust="0"/>
  </p:normalViewPr>
  <p:slideViewPr>
    <p:cSldViewPr>
      <p:cViewPr varScale="1">
        <p:scale>
          <a:sx n="40" d="100"/>
          <a:sy n="40" d="100"/>
        </p:scale>
        <p:origin x="94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6632B-9D95-4D00-8CDB-75E0BC1CB8C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309C-3375-4C70-9915-F86686D7F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309C-3375-4C70-9915-F86686D7F9A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1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309C-3375-4C70-9915-F86686D7F9A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90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309C-3375-4C70-9915-F86686D7F9A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790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309C-3375-4C70-9915-F86686D7F9A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99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309C-3375-4C70-9915-F86686D7F9A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08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309C-3375-4C70-9915-F86686D7F9A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56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393429">
            <a:off x="13528514" y="7161101"/>
            <a:ext cx="4723918" cy="2308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t="29429" b="29429"/>
          <a:stretch>
            <a:fillRect/>
          </a:stretch>
        </p:blipFill>
        <p:spPr>
          <a:xfrm>
            <a:off x="6569122" y="7692592"/>
            <a:ext cx="3817690" cy="5300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214" y="-7296"/>
            <a:ext cx="3597907" cy="3671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3042606">
            <a:off x="-72731" y="6589218"/>
            <a:ext cx="4602247" cy="351496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9979" y="4134227"/>
            <a:ext cx="12134222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3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 in</a:t>
            </a:r>
          </a:p>
          <a:p>
            <a:pPr algn="ctr">
              <a:lnSpc>
                <a:spcPts val="14740"/>
              </a:lnSpc>
            </a:pPr>
            <a:r>
              <a:rPr lang="en-US" sz="13800" b="1" u="sng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en-US" sz="13800" b="1" u="sng" spc="300" dirty="0">
                <a:solidFill>
                  <a:schemeClr val="bg1"/>
                </a:solidFill>
                <a:latin typeface="Neue Machina UltraBold"/>
                <a:cs typeface="Times New Roman" panose="02020603050405020304" pitchFamily="18" charset="0"/>
              </a:rPr>
              <a:t>  </a:t>
            </a:r>
            <a:endParaRPr lang="en-US" sz="13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 rot="10800000" flipV="1">
            <a:off x="5932968" y="7824749"/>
            <a:ext cx="5099856" cy="498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4800" b="1" u="sng" dirty="0">
                <a:solidFill>
                  <a:schemeClr val="bg1"/>
                </a:solidFill>
                <a:highlight>
                  <a:srgbClr val="FF0000"/>
                </a:highlight>
                <a:latin typeface="Montserrat Bold"/>
              </a:rPr>
              <a:t>Presentation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F63C33C-B6D3-4953-8B61-587AFAF75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719" r="38317"/>
          <a:stretch>
            <a:fillRect/>
          </a:stretch>
        </p:blipFill>
        <p:spPr>
          <a:xfrm>
            <a:off x="14220939" y="411654"/>
            <a:ext cx="6195926" cy="10637319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838FB892-D8A9-4467-9F9E-47930C84F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6044413">
            <a:off x="14349793" y="420923"/>
            <a:ext cx="4602247" cy="3514966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8E07B15F-7A37-4EC1-A6C1-EE83A5EE6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51516" y="1735925"/>
            <a:ext cx="7966832" cy="7966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33134">
            <a:off x="-234627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428946" y="0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4291299" y="8091967"/>
            <a:ext cx="8959061" cy="683128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19200" y="2036440"/>
            <a:ext cx="13209746" cy="7473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endParaRPr lang="en-GB" sz="7200" b="1" u="sng" dirty="0">
              <a:solidFill>
                <a:schemeClr val="bg1"/>
              </a:solidFill>
            </a:endParaRPr>
          </a:p>
          <a:p>
            <a:pPr algn="ctr">
              <a:lnSpc>
                <a:spcPts val="4057"/>
              </a:lnSpc>
            </a:pPr>
            <a:r>
              <a:rPr lang="en-GB" sz="7200" b="1" u="sng" dirty="0">
                <a:solidFill>
                  <a:schemeClr val="bg1"/>
                </a:solidFill>
              </a:rPr>
              <a:t>Code Over View.</a:t>
            </a:r>
          </a:p>
          <a:p>
            <a:pPr algn="ctr">
              <a:lnSpc>
                <a:spcPts val="4057"/>
              </a:lnSpc>
            </a:pPr>
            <a:endParaRPr lang="en-GB" sz="4800" b="1" dirty="0">
              <a:solidFill>
                <a:schemeClr val="bg1"/>
              </a:solidFill>
            </a:endParaRPr>
          </a:p>
          <a:p>
            <a:pPr algn="ctr">
              <a:lnSpc>
                <a:spcPts val="4057"/>
              </a:lnSpc>
            </a:pPr>
            <a:r>
              <a:rPr lang="en-GB" sz="4800" b="1" u="sng" dirty="0">
                <a:solidFill>
                  <a:schemeClr val="bg1"/>
                </a:solidFill>
              </a:rPr>
              <a:t>switch statement: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400" dirty="0">
                <a:solidFill>
                  <a:schemeClr val="bg1"/>
                </a:solidFill>
              </a:rPr>
              <a:t>Used for multi-way branching based on the value of an expression.</a:t>
            </a:r>
          </a:p>
          <a:p>
            <a:pPr algn="ctr">
              <a:lnSpc>
                <a:spcPts val="4057"/>
              </a:lnSpc>
            </a:pPr>
            <a:endParaRPr lang="en-GB" sz="4400" dirty="0">
              <a:solidFill>
                <a:schemeClr val="bg1"/>
              </a:solidFill>
            </a:endParaRPr>
          </a:p>
          <a:p>
            <a:pPr algn="ctr">
              <a:lnSpc>
                <a:spcPts val="4057"/>
              </a:lnSpc>
            </a:pPr>
            <a:endParaRPr lang="en-GB" sz="4400" dirty="0">
              <a:solidFill>
                <a:schemeClr val="bg1"/>
              </a:solidFill>
            </a:endParaRPr>
          </a:p>
          <a:p>
            <a:pPr algn="ctr">
              <a:lnSpc>
                <a:spcPts val="4057"/>
              </a:lnSpc>
            </a:pPr>
            <a:endParaRPr lang="en-US" sz="2898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057"/>
              </a:lnSpc>
            </a:pPr>
            <a:endParaRPr lang="en-US" sz="2898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057"/>
              </a:lnSpc>
            </a:pPr>
            <a:endParaRPr lang="en-GB" sz="5400" b="1" u="sng" dirty="0">
              <a:solidFill>
                <a:schemeClr val="bg1"/>
              </a:solidFill>
            </a:endParaRPr>
          </a:p>
          <a:p>
            <a:pPr>
              <a:lnSpc>
                <a:spcPts val="4057"/>
              </a:lnSpc>
            </a:pPr>
            <a:endParaRPr lang="en-GB" sz="5400" b="1" u="sng" dirty="0">
              <a:solidFill>
                <a:schemeClr val="bg1"/>
              </a:solidFill>
            </a:endParaRPr>
          </a:p>
          <a:p>
            <a:pPr algn="ctr">
              <a:lnSpc>
                <a:spcPts val="4057"/>
              </a:lnSpc>
            </a:pPr>
            <a:endParaRPr lang="en-GB" sz="5400" b="1" u="sng" dirty="0">
              <a:solidFill>
                <a:schemeClr val="bg1"/>
              </a:solidFill>
            </a:endParaRPr>
          </a:p>
          <a:p>
            <a:pPr algn="ctr">
              <a:lnSpc>
                <a:spcPts val="4057"/>
              </a:lnSpc>
            </a:pPr>
            <a:r>
              <a:rPr lang="en-GB" sz="5400" b="1" u="sng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ts val="4057"/>
              </a:lnSpc>
            </a:pPr>
            <a:r>
              <a:rPr lang="en-GB" sz="5400" b="1" u="sng" dirty="0">
                <a:solidFill>
                  <a:schemeClr val="bg1"/>
                </a:solidFill>
              </a:rPr>
              <a:t>If else</a:t>
            </a:r>
            <a:r>
              <a:rPr lang="en-GB" sz="7200" b="1" u="sng" dirty="0">
                <a:solidFill>
                  <a:schemeClr val="bg1"/>
                </a:solidFill>
              </a:rPr>
              <a:t> </a:t>
            </a:r>
            <a:r>
              <a:rPr lang="en-GB" sz="5400" b="1" u="sng" dirty="0">
                <a:solidFill>
                  <a:schemeClr val="bg1"/>
                </a:solidFill>
              </a:rPr>
              <a:t>:</a:t>
            </a:r>
            <a:r>
              <a:rPr lang="en-GB" sz="5400" b="1" dirty="0">
                <a:solidFill>
                  <a:schemeClr val="bg1"/>
                </a:solidFill>
              </a:rPr>
              <a:t> </a:t>
            </a:r>
            <a:r>
              <a:rPr lang="en-GB" sz="4000" dirty="0">
                <a:solidFill>
                  <a:schemeClr val="bg1"/>
                </a:solidFill>
              </a:rPr>
              <a:t>Used for conditional branching.</a:t>
            </a:r>
            <a:endParaRPr lang="en-GB" sz="8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29CB2-480F-454E-A9AC-0A95E8047245}"/>
              </a:ext>
            </a:extLst>
          </p:cNvPr>
          <p:cNvSpPr/>
          <p:nvPr/>
        </p:nvSpPr>
        <p:spPr>
          <a:xfrm>
            <a:off x="1828800" y="4820335"/>
            <a:ext cx="15240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4000" b="1" u="sng" dirty="0">
              <a:solidFill>
                <a:schemeClr val="bg1"/>
              </a:solidFill>
            </a:endParaRPr>
          </a:p>
          <a:p>
            <a:endParaRPr lang="en-GB" sz="4000" b="1" u="sng" dirty="0">
              <a:solidFill>
                <a:schemeClr val="bg1"/>
              </a:solidFill>
            </a:endParaRPr>
          </a:p>
          <a:p>
            <a:endParaRPr lang="en-GB" sz="4000" dirty="0">
              <a:solidFill>
                <a:schemeClr val="bg1"/>
              </a:solidFill>
            </a:endParaRPr>
          </a:p>
          <a:p>
            <a:endParaRPr lang="en-GB" sz="4000" dirty="0">
              <a:solidFill>
                <a:schemeClr val="bg1"/>
              </a:solidFill>
            </a:endParaRP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1A7BD5-BFB9-4E0F-AB39-36EBD01AA5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9054" y="4610099"/>
            <a:ext cx="6351746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33134">
            <a:off x="-234627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428946" y="0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4291299" y="8091967"/>
            <a:ext cx="8959061" cy="683128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19200" y="2036440"/>
            <a:ext cx="13209746" cy="1037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endParaRPr lang="en-GB" sz="7200" b="1" u="sng" dirty="0">
              <a:solidFill>
                <a:schemeClr val="bg1"/>
              </a:solidFill>
            </a:endParaRPr>
          </a:p>
          <a:p>
            <a:pPr algn="ctr">
              <a:lnSpc>
                <a:spcPts val="4057"/>
              </a:lnSpc>
            </a:pPr>
            <a:r>
              <a:rPr lang="en-GB" sz="7200" b="1" u="sng" dirty="0">
                <a:solidFill>
                  <a:schemeClr val="bg1"/>
                </a:solidFill>
              </a:rPr>
              <a:t>Code Over View.</a:t>
            </a:r>
          </a:p>
          <a:p>
            <a:pPr algn="ctr"/>
            <a:r>
              <a:rPr lang="en-GB" sz="5400" dirty="0">
                <a:solidFill>
                  <a:schemeClr val="bg1"/>
                </a:solidFill>
              </a:rPr>
              <a:t>Overall, this code implements a simple credit card validation system where the user can enter a 10-digit credit card number, and the program checks if it matches any of the pre-defined valid credit card numbers. If it does, it is considered valid; otherwise, it is considered invalid. The program continues to prompt the user for input until the user chooses to exit.</a:t>
            </a:r>
          </a:p>
          <a:p>
            <a:pPr algn="ctr">
              <a:lnSpc>
                <a:spcPts val="4057"/>
              </a:lnSpc>
            </a:pPr>
            <a:endParaRPr lang="en-GB" sz="4400" dirty="0">
              <a:solidFill>
                <a:schemeClr val="bg1"/>
              </a:solidFill>
            </a:endParaRPr>
          </a:p>
          <a:p>
            <a:pPr algn="ctr">
              <a:lnSpc>
                <a:spcPts val="4057"/>
              </a:lnSpc>
            </a:pPr>
            <a:endParaRPr lang="en-US" sz="2898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057"/>
              </a:lnSpc>
            </a:pPr>
            <a:endParaRPr lang="en-US" sz="2898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057"/>
              </a:lnSpc>
            </a:pPr>
            <a:endParaRPr lang="en-GB" sz="5400" b="1" u="sng" dirty="0">
              <a:solidFill>
                <a:schemeClr val="bg1"/>
              </a:solidFill>
            </a:endParaRPr>
          </a:p>
          <a:p>
            <a:pPr>
              <a:lnSpc>
                <a:spcPts val="4057"/>
              </a:lnSpc>
            </a:pPr>
            <a:endParaRPr lang="en-GB" sz="5400" b="1" u="sng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29CB2-480F-454E-A9AC-0A95E8047245}"/>
              </a:ext>
            </a:extLst>
          </p:cNvPr>
          <p:cNvSpPr/>
          <p:nvPr/>
        </p:nvSpPr>
        <p:spPr>
          <a:xfrm>
            <a:off x="1828800" y="4820335"/>
            <a:ext cx="15240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4000" b="1" u="sng" dirty="0">
              <a:solidFill>
                <a:schemeClr val="bg1"/>
              </a:solidFill>
            </a:endParaRPr>
          </a:p>
          <a:p>
            <a:endParaRPr lang="en-GB" sz="4000" b="1" u="sng" dirty="0">
              <a:solidFill>
                <a:schemeClr val="bg1"/>
              </a:solidFill>
            </a:endParaRPr>
          </a:p>
          <a:p>
            <a:endParaRPr lang="en-GB" sz="4000" dirty="0">
              <a:solidFill>
                <a:schemeClr val="bg1"/>
              </a:solidFill>
            </a:endParaRPr>
          </a:p>
          <a:p>
            <a:endParaRPr lang="en-GB" sz="4000" dirty="0">
              <a:solidFill>
                <a:schemeClr val="bg1"/>
              </a:solidFill>
            </a:endParaRPr>
          </a:p>
          <a:p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79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15841" y="3282105"/>
            <a:ext cx="9456319" cy="81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endParaRPr lang="en-US" sz="8000" b="1" u="sng" dirty="0">
              <a:solidFill>
                <a:srgbClr val="FFFFFF"/>
              </a:solidFill>
              <a:latin typeface="Neue Machina Ultra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30660-6079-41D0-AD28-1A2657100E93}"/>
              </a:ext>
            </a:extLst>
          </p:cNvPr>
          <p:cNvSpPr/>
          <p:nvPr/>
        </p:nvSpPr>
        <p:spPr>
          <a:xfrm>
            <a:off x="2971799" y="5143500"/>
            <a:ext cx="10400587" cy="92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8800" b="1" u="sng" dirty="0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719" r="38317"/>
          <a:stretch>
            <a:fillRect/>
          </a:stretch>
        </p:blipFill>
        <p:spPr>
          <a:xfrm>
            <a:off x="14325600" y="520152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432797" y="190500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810000" y="8507017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53000" y="1485900"/>
            <a:ext cx="10210800" cy="806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u="sng" spc="-1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Student ID 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5011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4775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5113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5050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4976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4894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5299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4819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4859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800" b="1" u="sng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5354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4325600" y="520152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64881" y="190500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4022331" y="8062285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7200" y="1485900"/>
            <a:ext cx="14706600" cy="658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4400" spc="-15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7200" b="1" u="sng" dirty="0">
                <a:solidFill>
                  <a:schemeClr val="bg1"/>
                </a:solidFill>
              </a:rPr>
              <a:t>A credit card validator </a:t>
            </a:r>
            <a:r>
              <a:rPr lang="en-GB" sz="8000" u="sng" dirty="0">
                <a:solidFill>
                  <a:schemeClr val="bg1"/>
                </a:solidFill>
              </a:rPr>
              <a:t>: </a:t>
            </a:r>
            <a:r>
              <a:rPr lang="en-GB" sz="7200" dirty="0">
                <a:solidFill>
                  <a:schemeClr val="bg1"/>
                </a:solidFill>
              </a:rPr>
              <a:t>is a tool or algorithm used to verify whether a given credit card number is valid or not according to certain rules.</a:t>
            </a:r>
            <a:endParaRPr lang="en-US" sz="7200" dirty="0">
              <a:solidFill>
                <a:schemeClr val="bg1"/>
              </a:solidFill>
            </a:endParaRPr>
          </a:p>
          <a:p>
            <a:pPr algn="ctr"/>
            <a:r>
              <a:rPr lang="en-US" sz="7200" b="1" spc="-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0" b="1" spc="-15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9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4325600" y="520152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52850" y="54832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4659114" y="8343900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7200" y="1485900"/>
            <a:ext cx="14706600" cy="9356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                                         </a:t>
            </a:r>
            <a:r>
              <a:rPr lang="en-GB" sz="4400" b="1" u="sng" dirty="0">
                <a:solidFill>
                  <a:schemeClr val="bg1"/>
                </a:solidFill>
              </a:rPr>
              <a:t>Types of Credit Card validator     </a:t>
            </a:r>
            <a:endParaRPr lang="en-GB" sz="3600" b="1" u="sng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3600" b="1" dirty="0" err="1">
                <a:solidFill>
                  <a:schemeClr val="bg1"/>
                </a:solidFill>
              </a:rPr>
              <a:t>Luhn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Algorithm:</a:t>
            </a:r>
            <a:r>
              <a:rPr lang="en-GB" sz="3600" dirty="0" err="1">
                <a:solidFill>
                  <a:schemeClr val="bg1"/>
                </a:solidFill>
              </a:rPr>
              <a:t>The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Luhn</a:t>
            </a:r>
            <a:r>
              <a:rPr lang="en-GB" sz="3600" dirty="0">
                <a:solidFill>
                  <a:schemeClr val="bg1"/>
                </a:solidFill>
              </a:rPr>
              <a:t> algorithm is a widely used method for validating credit card numbers.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b="1" dirty="0">
                <a:solidFill>
                  <a:schemeClr val="bg1"/>
                </a:solidFill>
              </a:rPr>
              <a:t>Issuer Identification Number (IIN) </a:t>
            </a:r>
            <a:r>
              <a:rPr lang="en-GB" sz="3600" b="1" dirty="0" err="1">
                <a:solidFill>
                  <a:schemeClr val="bg1"/>
                </a:solidFill>
              </a:rPr>
              <a:t>Validation:</a:t>
            </a:r>
            <a:r>
              <a:rPr lang="en-GB" sz="3600" dirty="0" err="1">
                <a:solidFill>
                  <a:schemeClr val="bg1"/>
                </a:solidFill>
              </a:rPr>
              <a:t>Each</a:t>
            </a:r>
            <a:r>
              <a:rPr lang="en-GB" sz="3600" dirty="0">
                <a:solidFill>
                  <a:schemeClr val="bg1"/>
                </a:solidFill>
              </a:rPr>
              <a:t> credit card issuer has a unique Issuer Identification Number (also known as the Bank Identification Number or BIN) that forms the first few digits of the credit card number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b="1" dirty="0">
                <a:solidFill>
                  <a:schemeClr val="bg1"/>
                </a:solidFill>
              </a:rPr>
              <a:t>Valid Card Number </a:t>
            </a:r>
            <a:r>
              <a:rPr lang="en-GB" sz="3600" b="1" dirty="0" err="1">
                <a:solidFill>
                  <a:schemeClr val="bg1"/>
                </a:solidFill>
              </a:rPr>
              <a:t>Ranges:</a:t>
            </a:r>
            <a:r>
              <a:rPr lang="en-GB" sz="3600" dirty="0" err="1">
                <a:solidFill>
                  <a:schemeClr val="bg1"/>
                </a:solidFill>
              </a:rPr>
              <a:t>Some</a:t>
            </a:r>
            <a:r>
              <a:rPr lang="en-GB" sz="3600" dirty="0">
                <a:solidFill>
                  <a:schemeClr val="bg1"/>
                </a:solidFill>
              </a:rPr>
              <a:t> credit card issuers have specific ranges of valid card numbers. </a:t>
            </a:r>
            <a:endParaRPr lang="en-US" sz="3600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3600" b="1" dirty="0">
                <a:solidFill>
                  <a:schemeClr val="bg1"/>
                </a:solidFill>
              </a:rPr>
              <a:t>Additional Validation </a:t>
            </a:r>
            <a:r>
              <a:rPr lang="en-GB" sz="3600" b="1" dirty="0" err="1">
                <a:solidFill>
                  <a:schemeClr val="bg1"/>
                </a:solidFill>
              </a:rPr>
              <a:t>Rules:</a:t>
            </a:r>
            <a:r>
              <a:rPr lang="en-GB" sz="3600" dirty="0" err="1">
                <a:solidFill>
                  <a:schemeClr val="bg1"/>
                </a:solidFill>
              </a:rPr>
              <a:t>Some</a:t>
            </a:r>
            <a:r>
              <a:rPr lang="en-GB" sz="3600" dirty="0">
                <a:solidFill>
                  <a:schemeClr val="bg1"/>
                </a:solidFill>
              </a:rPr>
              <a:t> credit cards might have additional rules specific to the issuer.</a:t>
            </a:r>
          </a:p>
          <a:p>
            <a:pPr marL="742950" indent="-742950">
              <a:buFont typeface="+mj-lt"/>
              <a:buAutoNum type="arabicPeriod"/>
            </a:pPr>
            <a:endParaRPr lang="en-GB" sz="3600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3600" b="1" dirty="0">
                <a:solidFill>
                  <a:schemeClr val="bg1"/>
                </a:solidFill>
              </a:rPr>
              <a:t>Format </a:t>
            </a:r>
            <a:r>
              <a:rPr lang="en-GB" sz="3600" b="1" dirty="0" err="1">
                <a:solidFill>
                  <a:schemeClr val="bg1"/>
                </a:solidFill>
              </a:rPr>
              <a:t>Validation:</a:t>
            </a:r>
            <a:r>
              <a:rPr lang="en-GB" sz="3600" dirty="0" err="1">
                <a:solidFill>
                  <a:schemeClr val="bg1"/>
                </a:solidFill>
              </a:rPr>
              <a:t>Credit</a:t>
            </a:r>
            <a:r>
              <a:rPr lang="en-GB" sz="3600" dirty="0">
                <a:solidFill>
                  <a:schemeClr val="bg1"/>
                </a:solidFill>
              </a:rPr>
              <a:t> card numbers have specific lengths and formats depending on the issuer</a:t>
            </a:r>
            <a:endParaRPr lang="en-US" sz="3600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GB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endParaRPr lang="en-US" sz="4800" dirty="0">
              <a:solidFill>
                <a:schemeClr val="bg1"/>
              </a:solidFill>
            </a:endParaRPr>
          </a:p>
          <a:p>
            <a:pPr marL="914400" indent="-914400" algn="ctr">
              <a:buFont typeface="+mj-lt"/>
              <a:buAutoNum type="arabicPeriod"/>
            </a:pPr>
            <a:r>
              <a:rPr lang="en-US" sz="4800" b="1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4325600" y="520152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52850" y="54832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4659114" y="8343900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7200" y="1485900"/>
            <a:ext cx="14706600" cy="806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                                         </a:t>
            </a:r>
          </a:p>
          <a:p>
            <a:endParaRPr lang="en-GB" sz="3600" b="1" u="sng" dirty="0">
              <a:solidFill>
                <a:schemeClr val="bg1"/>
              </a:solidFill>
            </a:endParaRPr>
          </a:p>
          <a:p>
            <a:endParaRPr lang="en-GB" sz="3600" b="1" dirty="0">
              <a:solidFill>
                <a:schemeClr val="bg1"/>
              </a:solidFill>
            </a:endParaRPr>
          </a:p>
          <a:p>
            <a:pPr algn="ctr"/>
            <a:r>
              <a:rPr lang="en-GB" sz="8800" b="1" i="1" u="sng" dirty="0">
                <a:solidFill>
                  <a:schemeClr val="bg1"/>
                </a:solidFill>
              </a:rPr>
              <a:t>What We used for This Project.</a:t>
            </a:r>
          </a:p>
          <a:p>
            <a:pPr algn="ctr"/>
            <a:endParaRPr lang="en-GB" sz="3600" b="1" u="sng" dirty="0">
              <a:solidFill>
                <a:schemeClr val="bg1"/>
              </a:solidFill>
            </a:endParaRPr>
          </a:p>
          <a:p>
            <a:pPr algn="ctr"/>
            <a:endParaRPr lang="en-GB" sz="3600" b="1" u="sng" dirty="0">
              <a:solidFill>
                <a:schemeClr val="bg1"/>
              </a:solidFill>
            </a:endParaRPr>
          </a:p>
          <a:p>
            <a:pPr algn="ctr"/>
            <a:endParaRPr lang="en-GB" sz="3600" b="1" u="sng" dirty="0">
              <a:solidFill>
                <a:schemeClr val="bg1"/>
              </a:solidFill>
            </a:endParaRPr>
          </a:p>
          <a:p>
            <a:pPr algn="ctr"/>
            <a:r>
              <a:rPr lang="en-GB" sz="8800" b="1" i="1" u="sng" dirty="0">
                <a:solidFill>
                  <a:schemeClr val="bg1"/>
                </a:solidFill>
              </a:rPr>
              <a:t>Code Over View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endParaRPr lang="en-US" sz="4800" dirty="0">
              <a:solidFill>
                <a:schemeClr val="bg1"/>
              </a:solidFill>
            </a:endParaRPr>
          </a:p>
          <a:p>
            <a:pPr algn="ctr"/>
            <a:endParaRPr lang="en-US" sz="4800" b="1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4325600" y="520152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52850" y="54832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4659114" y="8343900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7200" y="1485900"/>
            <a:ext cx="14706600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                        </a:t>
            </a:r>
            <a:r>
              <a:rPr lang="en-GB" sz="7200" b="1" u="sng" dirty="0">
                <a:solidFill>
                  <a:schemeClr val="bg1"/>
                </a:solidFill>
              </a:rPr>
              <a:t>Code Over View.</a:t>
            </a:r>
            <a:endParaRPr lang="en-GB" sz="7200" b="1" dirty="0">
              <a:solidFill>
                <a:schemeClr val="bg1"/>
              </a:solidFill>
            </a:endParaRPr>
          </a:p>
          <a:p>
            <a:r>
              <a:rPr lang="en-GB" sz="7200" b="1" u="sng" dirty="0" err="1">
                <a:solidFill>
                  <a:schemeClr val="bg1"/>
                </a:solidFill>
              </a:rPr>
              <a:t>Iostream:</a:t>
            </a:r>
            <a:r>
              <a:rPr lang="en-GB" sz="7200" dirty="0" err="1">
                <a:solidFill>
                  <a:schemeClr val="bg1"/>
                </a:solidFill>
              </a:rPr>
              <a:t>Input-output</a:t>
            </a:r>
            <a:r>
              <a:rPr lang="en-GB" sz="7200" dirty="0">
                <a:solidFill>
                  <a:schemeClr val="bg1"/>
                </a:solidFill>
              </a:rPr>
              <a:t> stream header file for handling input and output operations.</a:t>
            </a:r>
          </a:p>
          <a:p>
            <a:r>
              <a:rPr lang="en-GB" sz="7200" b="1" u="sng" dirty="0">
                <a:solidFill>
                  <a:schemeClr val="bg1"/>
                </a:solidFill>
              </a:rPr>
              <a:t>string:</a:t>
            </a:r>
            <a:r>
              <a:rPr lang="en-GB" sz="7200" dirty="0">
                <a:solidFill>
                  <a:schemeClr val="bg1"/>
                </a:solidFill>
              </a:rPr>
              <a:t> Data type to store strings</a:t>
            </a:r>
          </a:p>
          <a:p>
            <a:endParaRPr lang="en-GB" sz="7200" dirty="0">
              <a:solidFill>
                <a:schemeClr val="bg1"/>
              </a:solidFill>
            </a:endParaRPr>
          </a:p>
          <a:p>
            <a:pPr algn="ctr"/>
            <a:r>
              <a:rPr lang="en-US" sz="4400" b="1" spc="-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Content Placeholder 1">
            <a:extLst>
              <a:ext uri="{FF2B5EF4-FFF2-40B4-BE49-F238E27FC236}">
                <a16:creationId xmlns:a16="http://schemas.microsoft.com/office/drawing/2014/main" id="{0D2A1694-E146-47BB-940B-B0F708FB55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430" y="7345394"/>
            <a:ext cx="7517602" cy="21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719" r="38317"/>
          <a:stretch>
            <a:fillRect/>
          </a:stretch>
        </p:blipFill>
        <p:spPr>
          <a:xfrm>
            <a:off x="14325600" y="520152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452850" y="54832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4659114" y="8343900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8017" y="1485900"/>
            <a:ext cx="14735783" cy="8894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</a:rPr>
              <a:t>                     </a:t>
            </a:r>
            <a:r>
              <a:rPr lang="en-GB" sz="7200" b="1" u="sng" dirty="0">
                <a:solidFill>
                  <a:schemeClr val="bg1"/>
                </a:solidFill>
              </a:rPr>
              <a:t>Code Over View.</a:t>
            </a:r>
            <a:endParaRPr lang="en-GB" sz="7200" b="1" dirty="0">
              <a:solidFill>
                <a:schemeClr val="bg1"/>
              </a:solidFill>
            </a:endParaRPr>
          </a:p>
          <a:p>
            <a:r>
              <a:rPr lang="en-GB" sz="5400" b="1" u="sng" dirty="0">
                <a:solidFill>
                  <a:schemeClr val="bg1"/>
                </a:solidFill>
              </a:rPr>
              <a:t>Bool: </a:t>
            </a:r>
            <a:r>
              <a:rPr lang="en-GB" sz="5400" dirty="0">
                <a:solidFill>
                  <a:schemeClr val="bg1"/>
                </a:solidFill>
              </a:rPr>
              <a:t>A data type representing a Boolean value either true or False. Functions with return type of bool return true or false based on certain condition.</a:t>
            </a:r>
          </a:p>
          <a:p>
            <a:r>
              <a:rPr lang="en-GB" sz="5400" b="1" u="sng" dirty="0">
                <a:solidFill>
                  <a:schemeClr val="bg1"/>
                </a:solidFill>
              </a:rPr>
              <a:t>for loop:</a:t>
            </a:r>
            <a:r>
              <a:rPr lang="en-GB" sz="5400" b="1" dirty="0">
                <a:solidFill>
                  <a:schemeClr val="bg1"/>
                </a:solidFill>
              </a:rPr>
              <a:t> </a:t>
            </a:r>
            <a:r>
              <a:rPr lang="en-GB" sz="4800" dirty="0">
                <a:solidFill>
                  <a:schemeClr val="bg1"/>
                </a:solidFill>
              </a:rPr>
              <a:t>Used for iteration over elements in an array or container.</a:t>
            </a:r>
          </a:p>
          <a:p>
            <a:pPr algn="ctr"/>
            <a:r>
              <a:rPr lang="en-GB" sz="5400" b="1" u="sng" dirty="0">
                <a:solidFill>
                  <a:schemeClr val="bg1"/>
                </a:solidFill>
              </a:rPr>
              <a:t>do/while Loop: </a:t>
            </a:r>
            <a:r>
              <a:rPr lang="en-GB" sz="4800" dirty="0">
                <a:solidFill>
                  <a:schemeClr val="bg1"/>
                </a:solidFill>
              </a:rPr>
              <a:t>same the for loop but the </a:t>
            </a:r>
            <a:r>
              <a:rPr lang="en-GB" sz="4800" dirty="0" err="1">
                <a:solidFill>
                  <a:schemeClr val="bg1"/>
                </a:solidFill>
              </a:rPr>
              <a:t>programars</a:t>
            </a:r>
            <a:r>
              <a:rPr lang="en-GB" sz="4800" dirty="0">
                <a:solidFill>
                  <a:schemeClr val="bg1"/>
                </a:solidFill>
              </a:rPr>
              <a:t> choose depending what they use it.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If else :</a:t>
            </a:r>
            <a:r>
              <a:rPr lang="en-GB" sz="4800" dirty="0">
                <a:solidFill>
                  <a:schemeClr val="bg1"/>
                </a:solidFill>
              </a:rPr>
              <a:t> Used for conditional branching.</a:t>
            </a:r>
          </a:p>
          <a:p>
            <a:endParaRPr lang="en-GB" sz="4800" u="sng" dirty="0">
              <a:solidFill>
                <a:schemeClr val="bg1"/>
              </a:solidFill>
            </a:endParaRPr>
          </a:p>
          <a:p>
            <a:pPr algn="ctr"/>
            <a:r>
              <a:rPr lang="en-US" sz="4400" b="1" spc="-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79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719" r="38317"/>
          <a:stretch>
            <a:fillRect/>
          </a:stretch>
        </p:blipFill>
        <p:spPr>
          <a:xfrm>
            <a:off x="14325600" y="520152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452850" y="54832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5181600" y="8535975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8017" y="1485900"/>
            <a:ext cx="14735783" cy="12588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                          </a:t>
            </a:r>
            <a:r>
              <a:rPr lang="en-GB" sz="5400" b="1" u="sng" dirty="0">
                <a:solidFill>
                  <a:schemeClr val="bg1"/>
                </a:solidFill>
              </a:rPr>
              <a:t> </a:t>
            </a:r>
            <a:r>
              <a:rPr lang="en-GB" sz="7200" b="1" u="sng" dirty="0">
                <a:solidFill>
                  <a:schemeClr val="bg1"/>
                </a:solidFill>
              </a:rPr>
              <a:t>Code Over View.</a:t>
            </a:r>
          </a:p>
          <a:p>
            <a:r>
              <a:rPr lang="en-GB" sz="5400" b="1" u="sng" dirty="0">
                <a:solidFill>
                  <a:schemeClr val="bg1"/>
                </a:solidFill>
              </a:rPr>
              <a:t>Function: </a:t>
            </a:r>
            <a:r>
              <a:rPr lang="en-GB" sz="5400" b="1" dirty="0" err="1">
                <a:solidFill>
                  <a:schemeClr val="bg1"/>
                </a:solidFill>
              </a:rPr>
              <a:t>validate_credit_card</a:t>
            </a:r>
            <a:r>
              <a:rPr lang="en-GB" sz="5400" b="1" dirty="0">
                <a:solidFill>
                  <a:schemeClr val="bg1"/>
                </a:solidFill>
              </a:rPr>
              <a:t>(</a:t>
            </a:r>
            <a:r>
              <a:rPr lang="en-GB" sz="5400" b="1" dirty="0" err="1">
                <a:solidFill>
                  <a:schemeClr val="bg1"/>
                </a:solidFill>
              </a:rPr>
              <a:t>const</a:t>
            </a:r>
            <a:r>
              <a:rPr lang="en-GB" sz="5400" b="1" dirty="0">
                <a:solidFill>
                  <a:schemeClr val="bg1"/>
                </a:solidFill>
              </a:rPr>
              <a:t> string&amp; </a:t>
            </a:r>
            <a:r>
              <a:rPr lang="en-GB" sz="5400" b="1" dirty="0" err="1">
                <a:solidFill>
                  <a:schemeClr val="bg1"/>
                </a:solidFill>
              </a:rPr>
              <a:t>credit_card</a:t>
            </a:r>
            <a:r>
              <a:rPr lang="en-GB" sz="5400" b="1" dirty="0">
                <a:solidFill>
                  <a:schemeClr val="bg1"/>
                </a:solidFill>
              </a:rPr>
              <a:t>): </a:t>
            </a:r>
            <a:r>
              <a:rPr lang="en-GB" sz="5400" dirty="0">
                <a:solidFill>
                  <a:schemeClr val="bg1"/>
                </a:solidFill>
              </a:rPr>
              <a:t>A function to check if a credit card number is valid by verifying that it contains only digits and has a minimum length of 10 digits.</a:t>
            </a:r>
          </a:p>
          <a:p>
            <a:endParaRPr lang="en-GB" sz="5400" dirty="0">
              <a:solidFill>
                <a:schemeClr val="bg1"/>
              </a:solidFill>
            </a:endParaRPr>
          </a:p>
          <a:p>
            <a:pPr algn="ctr"/>
            <a:r>
              <a:rPr lang="en-GB" sz="5400" b="1" dirty="0" err="1">
                <a:solidFill>
                  <a:schemeClr val="bg1"/>
                </a:solidFill>
              </a:rPr>
              <a:t>Function:</a:t>
            </a:r>
            <a:r>
              <a:rPr lang="en-GB" sz="4800" b="1" dirty="0" err="1">
                <a:solidFill>
                  <a:schemeClr val="bg1"/>
                </a:solidFill>
              </a:rPr>
              <a:t>validate_credit_card_number</a:t>
            </a:r>
            <a:r>
              <a:rPr lang="en-GB" sz="4800" b="1" dirty="0">
                <a:solidFill>
                  <a:schemeClr val="bg1"/>
                </a:solidFill>
              </a:rPr>
              <a:t>(</a:t>
            </a:r>
            <a:r>
              <a:rPr lang="en-GB" sz="4800" b="1" dirty="0" err="1">
                <a:solidFill>
                  <a:schemeClr val="bg1"/>
                </a:solidFill>
              </a:rPr>
              <a:t>const</a:t>
            </a:r>
            <a:r>
              <a:rPr lang="en-GB" sz="4800" b="1" dirty="0">
                <a:solidFill>
                  <a:schemeClr val="bg1"/>
                </a:solidFill>
              </a:rPr>
              <a:t> string&amp; </a:t>
            </a:r>
            <a:r>
              <a:rPr lang="en-GB" sz="4800" b="1" dirty="0" err="1">
                <a:solidFill>
                  <a:schemeClr val="bg1"/>
                </a:solidFill>
              </a:rPr>
              <a:t>credit_card</a:t>
            </a:r>
            <a:r>
              <a:rPr lang="en-GB" sz="4800" b="1" dirty="0">
                <a:solidFill>
                  <a:schemeClr val="bg1"/>
                </a:solidFill>
              </a:rPr>
              <a:t>, </a:t>
            </a:r>
            <a:r>
              <a:rPr lang="en-GB" sz="4800" b="1" dirty="0" err="1">
                <a:solidFill>
                  <a:schemeClr val="bg1"/>
                </a:solidFill>
              </a:rPr>
              <a:t>const</a:t>
            </a:r>
            <a:r>
              <a:rPr lang="en-GB" sz="4800" b="1" dirty="0">
                <a:solidFill>
                  <a:schemeClr val="bg1"/>
                </a:solidFill>
              </a:rPr>
              <a:t> string&amp; </a:t>
            </a:r>
            <a:r>
              <a:rPr lang="en-GB" sz="4800" b="1" dirty="0" err="1">
                <a:solidFill>
                  <a:schemeClr val="bg1"/>
                </a:solidFill>
              </a:rPr>
              <a:t>valid_credit_cards</a:t>
            </a:r>
            <a:r>
              <a:rPr lang="en-GB" sz="4800" b="1" dirty="0">
                <a:solidFill>
                  <a:schemeClr val="bg1"/>
                </a:solidFill>
              </a:rPr>
              <a:t>): </a:t>
            </a:r>
            <a:r>
              <a:rPr lang="en-GB" sz="4800" dirty="0">
                <a:solidFill>
                  <a:schemeClr val="bg1"/>
                </a:solidFill>
              </a:rPr>
              <a:t>A function    to validate if the entered credit card number matches any of the predefined valid credit card numbers.</a:t>
            </a:r>
          </a:p>
          <a:p>
            <a:endParaRPr lang="en-GB" sz="13800" b="1" dirty="0">
              <a:solidFill>
                <a:schemeClr val="bg1"/>
              </a:solidFill>
            </a:endParaRPr>
          </a:p>
          <a:p>
            <a:endParaRPr lang="en-GB" sz="4800" dirty="0">
              <a:solidFill>
                <a:schemeClr val="bg1"/>
              </a:solidFill>
            </a:endParaRPr>
          </a:p>
          <a:p>
            <a:endParaRPr lang="en-GB" sz="4800" u="sng" dirty="0">
              <a:solidFill>
                <a:schemeClr val="bg1"/>
              </a:solidFill>
            </a:endParaRPr>
          </a:p>
          <a:p>
            <a:pPr algn="ctr"/>
            <a:r>
              <a:rPr lang="en-US" sz="4400" b="1" spc="-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4D754-3925-44D6-BE9E-9E5C65CF83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5838811"/>
            <a:ext cx="13258800" cy="10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8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719" r="38317"/>
          <a:stretch>
            <a:fillRect/>
          </a:stretch>
        </p:blipFill>
        <p:spPr>
          <a:xfrm>
            <a:off x="14325600" y="520152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452850" y="54832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5181600" y="8535975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8017" y="1485900"/>
            <a:ext cx="14735783" cy="19574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</a:rPr>
              <a:t>                    </a:t>
            </a:r>
            <a:r>
              <a:rPr lang="en-GB" sz="7200" b="1" u="sng" dirty="0">
                <a:solidFill>
                  <a:schemeClr val="bg1"/>
                </a:solidFill>
              </a:rPr>
              <a:t>Code Over View.</a:t>
            </a:r>
          </a:p>
          <a:p>
            <a:r>
              <a:rPr lang="en-GB" sz="5400" b="1" u="sng" dirty="0">
                <a:solidFill>
                  <a:schemeClr val="bg1"/>
                </a:solidFill>
              </a:rPr>
              <a:t>Function</a:t>
            </a:r>
            <a:r>
              <a:rPr lang="en-GB" sz="5400" b="1" dirty="0">
                <a:solidFill>
                  <a:schemeClr val="bg1"/>
                </a:solidFill>
              </a:rPr>
              <a:t>: string </a:t>
            </a:r>
            <a:r>
              <a:rPr lang="en-GB" sz="5400" b="1" dirty="0" err="1">
                <a:solidFill>
                  <a:schemeClr val="bg1"/>
                </a:solidFill>
              </a:rPr>
              <a:t>enter_credit_card</a:t>
            </a:r>
            <a:r>
              <a:rPr lang="en-GB" sz="5400" b="1" dirty="0">
                <a:solidFill>
                  <a:schemeClr val="bg1"/>
                </a:solidFill>
              </a:rPr>
              <a:t>():</a:t>
            </a:r>
            <a:r>
              <a:rPr lang="en-GB" sz="5400" dirty="0">
                <a:solidFill>
                  <a:schemeClr val="bg1"/>
                </a:solidFill>
              </a:rPr>
              <a:t>A function to prompt the user to enter a 10-digit credit card number and validate it.</a:t>
            </a:r>
          </a:p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b="1" dirty="0">
                <a:solidFill>
                  <a:schemeClr val="bg1"/>
                </a:solidFill>
              </a:rPr>
              <a:t>main function: </a:t>
            </a:r>
            <a:r>
              <a:rPr lang="en-GB" sz="5400" dirty="0">
                <a:solidFill>
                  <a:schemeClr val="bg1"/>
                </a:solidFill>
              </a:rPr>
              <a:t>In the main function an array </a:t>
            </a:r>
            <a:r>
              <a:rPr lang="en-GB" sz="5400" dirty="0" err="1">
                <a:solidFill>
                  <a:schemeClr val="bg1"/>
                </a:solidFill>
              </a:rPr>
              <a:t>valid_credit_cards</a:t>
            </a:r>
            <a:r>
              <a:rPr lang="en-GB" sz="5400" dirty="0">
                <a:solidFill>
                  <a:schemeClr val="bg1"/>
                </a:solidFill>
              </a:rPr>
              <a:t> containing 20 valid credit card numbers is declared and initialized.</a:t>
            </a:r>
          </a:p>
          <a:p>
            <a:r>
              <a:rPr lang="en-GB" sz="5400" dirty="0">
                <a:solidFill>
                  <a:schemeClr val="bg1"/>
                </a:solidFill>
              </a:rPr>
              <a:t>   </a:t>
            </a:r>
          </a:p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166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 </a:t>
            </a:r>
          </a:p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1" u="sng" dirty="0">
              <a:solidFill>
                <a:schemeClr val="bg1"/>
              </a:solidFill>
            </a:endParaRPr>
          </a:p>
          <a:p>
            <a:endParaRPr lang="en-GB" sz="5400" b="1" u="sng" dirty="0">
              <a:solidFill>
                <a:schemeClr val="bg1"/>
              </a:solidFill>
            </a:endParaRPr>
          </a:p>
          <a:p>
            <a:endParaRPr lang="en-GB" sz="13800" b="1" dirty="0">
              <a:solidFill>
                <a:schemeClr val="bg1"/>
              </a:solidFill>
            </a:endParaRPr>
          </a:p>
          <a:p>
            <a:endParaRPr lang="en-GB" sz="4800" dirty="0">
              <a:solidFill>
                <a:schemeClr val="bg1"/>
              </a:solidFill>
            </a:endParaRPr>
          </a:p>
          <a:p>
            <a:endParaRPr lang="en-GB" sz="4800" u="sng" dirty="0">
              <a:solidFill>
                <a:schemeClr val="bg1"/>
              </a:solidFill>
            </a:endParaRPr>
          </a:p>
          <a:p>
            <a:pPr algn="ctr"/>
            <a:r>
              <a:rPr lang="en-US" sz="4400" b="1" spc="-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A1B47-1AF9-4D07-A911-C935ACC869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7238" y="5028424"/>
            <a:ext cx="11191308" cy="88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251FB-04F6-41BD-BE8B-BFAE709727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5071" y="8368770"/>
            <a:ext cx="12645329" cy="142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5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536</Words>
  <Application>Microsoft Office PowerPoint</Application>
  <PresentationFormat>Custom</PresentationFormat>
  <Paragraphs>104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Neue Machina UltraBold</vt:lpstr>
      <vt:lpstr>Arial</vt:lpstr>
      <vt:lpstr>Calibri</vt:lpstr>
      <vt:lpstr>Times New Roman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Apdirizak kudun</dc:creator>
  <cp:lastModifiedBy>Apdirizak kudun</cp:lastModifiedBy>
  <cp:revision>30</cp:revision>
  <dcterms:created xsi:type="dcterms:W3CDTF">2006-08-16T00:00:00Z</dcterms:created>
  <dcterms:modified xsi:type="dcterms:W3CDTF">2023-08-06T15:29:11Z</dcterms:modified>
  <dc:identifier>DAFj77ZRDLk</dc:identifier>
</cp:coreProperties>
</file>